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82" r:id="rId6"/>
    <p:sldId id="646" r:id="rId7"/>
    <p:sldId id="642" r:id="rId8"/>
    <p:sldId id="643" r:id="rId9"/>
    <p:sldId id="644" r:id="rId10"/>
    <p:sldId id="645" r:id="rId11"/>
    <p:sldId id="647" r:id="rId12"/>
    <p:sldId id="648" r:id="rId13"/>
    <p:sldId id="649" r:id="rId14"/>
    <p:sldId id="651" r:id="rId15"/>
    <p:sldId id="650" r:id="rId16"/>
    <p:sldId id="652" r:id="rId17"/>
    <p:sldId id="653" r:id="rId18"/>
    <p:sldId id="659" r:id="rId19"/>
    <p:sldId id="660" r:id="rId20"/>
    <p:sldId id="661" r:id="rId21"/>
    <p:sldId id="662" r:id="rId22"/>
    <p:sldId id="663" r:id="rId23"/>
    <p:sldId id="664" r:id="rId24"/>
    <p:sldId id="665" r:id="rId25"/>
    <p:sldId id="666" r:id="rId26"/>
    <p:sldId id="667" r:id="rId27"/>
    <p:sldId id="668" r:id="rId28"/>
    <p:sldId id="280" r:id="rId29"/>
    <p:sldId id="641" r:id="rId30"/>
  </p:sldIdLst>
  <p:sldSz cx="12192000" cy="6858000"/>
  <p:notesSz cx="9775825" cy="6645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E6E6"/>
    <a:srgbClr val="004050"/>
    <a:srgbClr val="F3622C"/>
    <a:srgbClr val="7F007D"/>
    <a:srgbClr val="FF004C"/>
    <a:srgbClr val="20D3FF"/>
    <a:srgbClr val="00EDB5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05167F-664B-FB6A-A402-9783041ECB99}" v="2" dt="2021-10-06T18:45:13.221"/>
    <p1510:client id="{DA0248F0-FA3D-38BA-C1FD-5FE2643A913D}" v="6" dt="2021-10-29T12:43:45.345"/>
    <p1510:client id="{E3638B90-630F-8FAD-1520-0F513AB59808}" v="1" dt="2021-08-25T07:07:49.0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1" autoAdjust="0"/>
    <p:restoredTop sz="78383" autoAdjust="0"/>
  </p:normalViewPr>
  <p:slideViewPr>
    <p:cSldViewPr snapToGrid="0" snapToObjects="1" showGuides="1">
      <p:cViewPr varScale="1">
        <p:scale>
          <a:sx n="63" d="100"/>
          <a:sy n="63" d="100"/>
        </p:scale>
        <p:origin x="84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3885"/>
    </p:cViewPr>
  </p:sorterViewPr>
  <p:notesViewPr>
    <p:cSldViewPr snapToGrid="0" snapToObjects="1">
      <p:cViewPr varScale="1">
        <p:scale>
          <a:sx n="119" d="100"/>
          <a:sy n="119" d="100"/>
        </p:scale>
        <p:origin x="13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angou, Christopher" userId="S::cyiangou@qa.com::613f4a87-1563-47de-b63c-e2356a8c489b" providerId="AD" clId="Web-{DA0248F0-FA3D-38BA-C1FD-5FE2643A913D}"/>
    <pc:docChg chg="modSld">
      <pc:chgData name="Yiangou, Christopher" userId="S::cyiangou@qa.com::613f4a87-1563-47de-b63c-e2356a8c489b" providerId="AD" clId="Web-{DA0248F0-FA3D-38BA-C1FD-5FE2643A913D}" dt="2021-10-29T12:43:45.345" v="5" actId="20577"/>
      <pc:docMkLst>
        <pc:docMk/>
      </pc:docMkLst>
      <pc:sldChg chg="modSp">
        <pc:chgData name="Yiangou, Christopher" userId="S::cyiangou@qa.com::613f4a87-1563-47de-b63c-e2356a8c489b" providerId="AD" clId="Web-{DA0248F0-FA3D-38BA-C1FD-5FE2643A913D}" dt="2021-10-29T12:43:45.345" v="5" actId="20577"/>
        <pc:sldMkLst>
          <pc:docMk/>
          <pc:sldMk cId="1049990953" sldId="659"/>
        </pc:sldMkLst>
        <pc:spChg chg="mod">
          <ac:chgData name="Yiangou, Christopher" userId="S::cyiangou@qa.com::613f4a87-1563-47de-b63c-e2356a8c489b" providerId="AD" clId="Web-{DA0248F0-FA3D-38BA-C1FD-5FE2643A913D}" dt="2021-10-29T12:43:45.345" v="5" actId="20577"/>
          <ac:spMkLst>
            <pc:docMk/>
            <pc:sldMk cId="1049990953" sldId="659"/>
            <ac:spMk id="3" creationId="{EB62E768-A05A-4588-B299-671EEB949C33}"/>
          </ac:spMkLst>
        </pc:spChg>
      </pc:sldChg>
    </pc:docChg>
  </pc:docChgLst>
  <pc:docChgLst>
    <pc:chgData name="Yiangou, Christopher" userId="S::cyiangou@qa.com::613f4a87-1563-47de-b63c-e2356a8c489b" providerId="AD" clId="Web-{E3638B90-630F-8FAD-1520-0F513AB59808}"/>
    <pc:docChg chg="sldOrd">
      <pc:chgData name="Yiangou, Christopher" userId="S::cyiangou@qa.com::613f4a87-1563-47de-b63c-e2356a8c489b" providerId="AD" clId="Web-{E3638B90-630F-8FAD-1520-0F513AB59808}" dt="2021-08-25T07:07:49.092" v="0"/>
      <pc:docMkLst>
        <pc:docMk/>
      </pc:docMkLst>
      <pc:sldChg chg="ord">
        <pc:chgData name="Yiangou, Christopher" userId="S::cyiangou@qa.com::613f4a87-1563-47de-b63c-e2356a8c489b" providerId="AD" clId="Web-{E3638B90-630F-8FAD-1520-0F513AB59808}" dt="2021-08-25T07:07:49.092" v="0"/>
        <pc:sldMkLst>
          <pc:docMk/>
          <pc:sldMk cId="4189312342" sldId="280"/>
        </pc:sldMkLst>
      </pc:sldChg>
    </pc:docChg>
  </pc:docChgLst>
  <pc:docChgLst>
    <pc:chgData name="Yiangou, Christopher" userId="S::cyiangou@qa.com::613f4a87-1563-47de-b63c-e2356a8c489b" providerId="AD" clId="Web-{5205167F-664B-FB6A-A402-9783041ECB99}"/>
    <pc:docChg chg="modSld">
      <pc:chgData name="Yiangou, Christopher" userId="S::cyiangou@qa.com::613f4a87-1563-47de-b63c-e2356a8c489b" providerId="AD" clId="Web-{5205167F-664B-FB6A-A402-9783041ECB99}" dt="2021-10-06T18:45:13.221" v="1" actId="1076"/>
      <pc:docMkLst>
        <pc:docMk/>
      </pc:docMkLst>
      <pc:sldChg chg="modSp">
        <pc:chgData name="Yiangou, Christopher" userId="S::cyiangou@qa.com::613f4a87-1563-47de-b63c-e2356a8c489b" providerId="AD" clId="Web-{5205167F-664B-FB6A-A402-9783041ECB99}" dt="2021-10-06T18:45:13.221" v="1" actId="1076"/>
        <pc:sldMkLst>
          <pc:docMk/>
          <pc:sldMk cId="3755571918" sldId="665"/>
        </pc:sldMkLst>
        <pc:spChg chg="mod">
          <ac:chgData name="Yiangou, Christopher" userId="S::cyiangou@qa.com::613f4a87-1563-47de-b63c-e2356a8c489b" providerId="AD" clId="Web-{5205167F-664B-FB6A-A402-9783041ECB99}" dt="2021-10-06T18:45:13.221" v="1" actId="1076"/>
          <ac:spMkLst>
            <pc:docMk/>
            <pc:sldMk cId="3755571918" sldId="665"/>
            <ac:spMk id="3" creationId="{A70D467F-31F0-4B3D-B2D2-9B50D36EF2D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17/03/2022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17/03/2022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Revert – Creates a new commit that undoes previous changes in the last commit. Will modify history.</a:t>
            </a:r>
          </a:p>
          <a:p>
            <a:r>
              <a:rPr lang="en-GB" dirty="0"/>
              <a:t>Checkout – checkout to another branch, dropping changes; you can use stash to save files. </a:t>
            </a:r>
          </a:p>
          <a:p>
            <a:r>
              <a:rPr lang="en-GB" dirty="0"/>
              <a:t>Reset – Modification of the staging area, changes head pointing; can alter history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388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6227288-3085-43EC-8D20-421F92CC54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lumOff val="25000"/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2"/>
              </a:solidFill>
            </a:endParaRP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D9A92CC3-EE40-4F63-8F66-B365FED2C26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349" y="2733260"/>
            <a:ext cx="5963478" cy="3743139"/>
          </a:xfrm>
        </p:spPr>
        <p:txBody>
          <a:bodyPr>
            <a:noAutofit/>
          </a:bodyPr>
          <a:lstStyle>
            <a:lvl1pPr marL="342900" indent="-3429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itle Placeholder 3">
            <a:extLst>
              <a:ext uri="{FF2B5EF4-FFF2-40B4-BE49-F238E27FC236}">
                <a16:creationId xmlns:a16="http://schemas.microsoft.com/office/drawing/2014/main" id="{D8B6CC33-AFDB-4D7B-9FC6-024242782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49" y="1921382"/>
            <a:ext cx="5973417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Course times/ objectives/summary</a:t>
            </a:r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80B5C5-8DF1-4B01-815E-5D1D1A3758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F09CBD-F5C3-41DF-80FE-C76C1F10FAD7}"/>
              </a:ext>
            </a:extLst>
          </p:cNvPr>
          <p:cNvSpPr/>
          <p:nvPr userDrawn="1"/>
        </p:nvSpPr>
        <p:spPr>
          <a:xfrm>
            <a:off x="-1068" y="0"/>
            <a:ext cx="99238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14249E1D-FE86-4D9E-8502-E6D57FABB9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77670" y="63442"/>
            <a:ext cx="776377" cy="48307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932FF2E-60A5-4034-9696-1ED43651CD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484" y="416607"/>
            <a:ext cx="776377" cy="6024785"/>
          </a:xfrm>
        </p:spPr>
        <p:txBody>
          <a:bodyPr vert="vert270" anchor="ctr"/>
          <a:lstStyle>
            <a:lvl1pPr marL="0" indent="0" algn="ctr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3615138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_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4CE1-3D04-4954-A4CB-A0022E9AC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61" y="1138012"/>
            <a:ext cx="9491663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1AA2C04-A7DF-426A-85AE-D76C3780D4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9121" y="2412445"/>
            <a:ext cx="9902305" cy="57167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40343D0-B17E-453D-BB0C-E030BA3EC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7761" y="3653722"/>
            <a:ext cx="9483117" cy="1491836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/>
            </a:lvl1pPr>
            <a:lvl2pPr marL="171450" indent="-171450">
              <a:buFont typeface="Arial" panose="020B0604020202020204" pitchFamily="34" charset="0"/>
              <a:buChar char="•"/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6A2722D-D898-4022-ACE6-9269D112DDFE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445680" y="3236123"/>
            <a:ext cx="417600" cy="41760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48EB4-A080-4B39-9289-A0EA3EC3284B}"/>
              </a:ext>
            </a:extLst>
          </p:cNvPr>
          <p:cNvPicPr/>
          <p:nvPr userDrawn="1"/>
        </p:nvPicPr>
        <p:blipFill>
          <a:blip r:embed="rId3"/>
          <a:stretch/>
        </p:blipFill>
        <p:spPr>
          <a:xfrm>
            <a:off x="445680" y="2058041"/>
            <a:ext cx="400320" cy="400320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485D3-FA41-4BA4-BB54-241CABE8DD14}"/>
              </a:ext>
            </a:extLst>
          </p:cNvPr>
          <p:cNvSpPr txBox="1"/>
          <p:nvPr userDrawn="1"/>
        </p:nvSpPr>
        <p:spPr>
          <a:xfrm>
            <a:off x="1140574" y="2058041"/>
            <a:ext cx="6600826" cy="4003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Outcome: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AA07CD-0514-4A92-8537-C2FBC43E5C73}"/>
              </a:ext>
            </a:extLst>
          </p:cNvPr>
          <p:cNvSpPr txBox="1"/>
          <p:nvPr userDrawn="1"/>
        </p:nvSpPr>
        <p:spPr>
          <a:xfrm>
            <a:off x="1149214" y="3236123"/>
            <a:ext cx="6600826" cy="4003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 dirty="0"/>
              <a:t>Steps: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218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DCA2-BFAA-453B-A3A5-657FED4F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1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F16D02-6E0E-40F5-B3D8-9742E357C0B1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BF93C72E-1E34-4068-B836-586A50EFB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2025FE-BDEF-4D4D-B6AC-7DB94CA165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7074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CEBC7-9A43-41F0-AF93-4424F8479D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diam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dolore magna.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BD9A7A-0699-49F1-B587-5BA7F0C61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1B1B44-1DD2-4CCA-8925-28CAD7D69A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784" y="2100970"/>
            <a:ext cx="3443732" cy="7074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 cap="all" baseline="0">
                <a:solidFill>
                  <a:schemeClr val="accent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Module Title</a:t>
            </a:r>
          </a:p>
        </p:txBody>
      </p:sp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2C3FC1-F6BB-4D59-8A60-966767751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3429000"/>
            <a:ext cx="7093074" cy="60503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b="1" dirty="0"/>
              <a:t>Thank you for listening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4F5F5F-43E2-4535-99CC-AE55B687AD31}"/>
              </a:ext>
            </a:extLst>
          </p:cNvPr>
          <p:cNvSpPr txBox="1">
            <a:spLocks/>
          </p:cNvSpPr>
          <p:nvPr userDrawn="1"/>
        </p:nvSpPr>
        <p:spPr>
          <a:xfrm>
            <a:off x="376238" y="5478734"/>
            <a:ext cx="7093074" cy="43920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4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4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4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4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4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chemeClr val="bg2"/>
                </a:solidFill>
              </a:rPr>
              <a:t>QA hopes you enjoyed your course, as much as we enjoyed teaching you.</a:t>
            </a:r>
          </a:p>
        </p:txBody>
      </p:sp>
    </p:spTree>
    <p:extLst>
      <p:ext uri="{BB962C8B-B14F-4D97-AF65-F5344CB8AC3E}">
        <p14:creationId xmlns:p14="http://schemas.microsoft.com/office/powerpoint/2010/main" val="65707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691" r:id="rId25"/>
    <p:sldLayoutId id="2147483698" r:id="rId26"/>
    <p:sldLayoutId id="2147483689" r:id="rId27"/>
    <p:sldLayoutId id="2147483692" r:id="rId28"/>
    <p:sldLayoutId id="2147483650" r:id="rId29"/>
    <p:sldLayoutId id="2147483693" r:id="rId30"/>
    <p:sldLayoutId id="2147483719" r:id="rId31"/>
    <p:sldLayoutId id="2147483721" r:id="rId32"/>
    <p:sldLayoutId id="2147483722" r:id="rId33"/>
    <p:sldLayoutId id="2147483660" r:id="rId34"/>
    <p:sldLayoutId id="2147483723" r:id="rId35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9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654B9-B14B-4876-A68D-813BD1FFD1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Git Advanced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3C388-0318-4907-A023-9493CC1C4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5" y="5039510"/>
            <a:ext cx="6604609" cy="709613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chemeClr val="tx2"/>
                </a:solidFill>
              </a:rPr>
              <a:t>Module 3 – Continuous Integration</a:t>
            </a:r>
          </a:p>
        </p:txBody>
      </p:sp>
    </p:spTree>
    <p:extLst>
      <p:ext uri="{BB962C8B-B14F-4D97-AF65-F5344CB8AC3E}">
        <p14:creationId xmlns:p14="http://schemas.microsoft.com/office/powerpoint/2010/main" val="1878003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7241F4-ADDE-40AC-BC60-5056F91D32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Deleting branches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4AF5F-720F-42D4-84F5-42CA1E858D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Deleting branches is typical within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Once work on an issue has been completed and successfully merged into the master, we can delete the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We wouldn’t need a branch called ‘</a:t>
            </a:r>
            <a:r>
              <a:rPr lang="en-GB" b="0" dirty="0" err="1"/>
              <a:t>login_feature</a:t>
            </a:r>
            <a:r>
              <a:rPr lang="en-GB" b="0" dirty="0"/>
              <a:t>’ if the login feature is complete! Rather, we would re-create the branch as and when we need it, not to further complicate the workflows</a:t>
            </a:r>
          </a:p>
          <a:p>
            <a:endParaRPr lang="en-GB" dirty="0"/>
          </a:p>
          <a:p>
            <a:r>
              <a:rPr lang="en-GB" dirty="0"/>
              <a:t>To delete a branch, use the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git branch –d </a:t>
            </a:r>
            <a:r>
              <a:rPr lang="en-GB" dirty="0"/>
              <a:t>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If there is work on the branch, Git will stop you from deleting the branch. To override this, use the </a:t>
            </a:r>
            <a:r>
              <a:rPr lang="en-GB" b="0" dirty="0">
                <a:solidFill>
                  <a:srgbClr val="00B0F0"/>
                </a:solidFill>
                <a:latin typeface="Consolas" panose="020B0609020204030204" pitchFamily="49" charset="0"/>
              </a:rPr>
              <a:t>–D</a:t>
            </a:r>
            <a:r>
              <a:rPr lang="en-GB" b="0" dirty="0"/>
              <a:t> flag!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2196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BBD1EA-1F7B-4B35-A7E0-6AF00679F5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Hotfixes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785CB-F62D-4FB5-8305-964104401F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Hotfixes should be prevented where possible, but this isn’t always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A hotfix can be conducted by creating a hotfix branch from the master branch and applying the changes on that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/>
          </a:p>
          <a:p>
            <a:r>
              <a:rPr lang="en-GB" dirty="0"/>
              <a:t>Before merging back into the master branch all the changes should, of course, be tested and reviewed to avoid even more hotfixes! </a:t>
            </a:r>
            <a:br>
              <a:rPr lang="en-GB" dirty="0"/>
            </a:b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4311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F2CE80-AED5-46C7-80E7-5E9E5D7121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Git master-develop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A0E3E1-6ED7-AA48-AF4A-C29B63CAF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431" y="377812"/>
            <a:ext cx="4979368" cy="610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760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7DF5-A897-44F0-8ABB-0C799613F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Task: Git branching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D467F-31F0-4B3D-B2D2-9B50D36EF2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To utilise branches within your repository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D6E60-2F9A-492B-899B-57C92082C2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Go to lab on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Complete the Branching module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2693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6916E-A65D-4B6B-8D34-68B5D0B962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Merge Conflicts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AFD52-33FD-46BA-9405-A7A25D1E0C6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Continuous Integration – Module 3: Git Advanced</a:t>
            </a:r>
          </a:p>
        </p:txBody>
      </p:sp>
    </p:spTree>
    <p:extLst>
      <p:ext uri="{BB962C8B-B14F-4D97-AF65-F5344CB8AC3E}">
        <p14:creationId xmlns:p14="http://schemas.microsoft.com/office/powerpoint/2010/main" val="3750326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FB6F48-4779-4DBD-AE38-F140D654B2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Merge conflicts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2E768-A05A-4588-B299-671EEB949C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Not everything will go to plan at times…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latin typeface="Montserrat"/>
              </a:rPr>
              <a:t>As a project grows in the </a:t>
            </a:r>
            <a:r>
              <a:rPr lang="en-GB" b="0">
                <a:latin typeface="Montserrat"/>
              </a:rPr>
              <a:t>number of developers and files, there’s a chance redundant work is made.</a:t>
            </a:r>
            <a:endParaRPr lang="en-GB" b="0" dirty="0"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latin typeface="Montserrat"/>
              </a:rPr>
              <a:t>If two people are working on the same file, we may run into merge conflicts</a:t>
            </a:r>
          </a:p>
          <a:p>
            <a:endParaRPr lang="en-GB" dirty="0"/>
          </a:p>
          <a:p>
            <a:r>
              <a:rPr lang="en-GB" dirty="0"/>
              <a:t>Git can typically figure out how to merge two files, but we can run into merge conflicts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If 2 developers have changed the same line in a file, this could bring up a merge conflict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990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F2EFF5-548A-489A-AEEF-B2636E013A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Git merge conflicts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0016CC-6A09-426E-8DBE-11C56434EEAB}"/>
              </a:ext>
            </a:extLst>
          </p:cNvPr>
          <p:cNvSpPr/>
          <p:nvPr/>
        </p:nvSpPr>
        <p:spPr>
          <a:xfrm>
            <a:off x="1203958" y="921752"/>
            <a:ext cx="6240450" cy="193899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CD00CD"/>
                </a:solidFill>
                <a:latin typeface="Consolas" panose="020B0609020204030204" pitchFamily="49" charset="0"/>
              </a:rPr>
              <a:t>package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com</a:t>
            </a:r>
            <a:r>
              <a:rPr lang="en-GB" sz="1200" dirty="0" err="1">
                <a:solidFill>
                  <a:srgbClr val="3399CC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qa</a:t>
            </a:r>
            <a:r>
              <a:rPr lang="en-GB" sz="1200" dirty="0" err="1">
                <a:solidFill>
                  <a:srgbClr val="3399CC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tracker</a:t>
            </a:r>
            <a:r>
              <a:rPr lang="en-GB" sz="1200" dirty="0" err="1">
                <a:solidFill>
                  <a:srgbClr val="3399CC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constants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;</a:t>
            </a:r>
            <a:endParaRPr lang="en-GB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GB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public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interface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CDCD"/>
                </a:solidFill>
                <a:latin typeface="Consolas" panose="020B0609020204030204" pitchFamily="49" charset="0"/>
              </a:rPr>
              <a:t>Constants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{</a:t>
            </a:r>
            <a:endParaRPr lang="en-GB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static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final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String GET_TRAINER_BY_ID 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CD0000"/>
                </a:solidFill>
                <a:latin typeface="Consolas" panose="020B0609020204030204" pitchFamily="49" charset="0"/>
              </a:rPr>
              <a:t>"/</a:t>
            </a:r>
            <a:r>
              <a:rPr lang="en-GB" sz="1200" dirty="0" err="1">
                <a:solidFill>
                  <a:srgbClr val="CD0000"/>
                </a:solidFill>
                <a:latin typeface="Consolas" panose="020B0609020204030204" pitchFamily="49" charset="0"/>
              </a:rPr>
              <a:t>getTrainer</a:t>
            </a:r>
            <a:r>
              <a:rPr lang="en-GB" sz="1200" dirty="0">
                <a:solidFill>
                  <a:srgbClr val="CD0000"/>
                </a:solidFill>
                <a:latin typeface="Consolas" panose="020B0609020204030204" pitchFamily="49" charset="0"/>
              </a:rPr>
              <a:t>/{</a:t>
            </a:r>
            <a:r>
              <a:rPr lang="en-GB" sz="1200" dirty="0" err="1">
                <a:solidFill>
                  <a:srgbClr val="CD0000"/>
                </a:solidFill>
                <a:latin typeface="Consolas" panose="020B0609020204030204" pitchFamily="49" charset="0"/>
              </a:rPr>
              <a:t>trainerId</a:t>
            </a:r>
            <a:r>
              <a:rPr lang="en-GB" sz="1200" dirty="0">
                <a:solidFill>
                  <a:srgbClr val="CD0000"/>
                </a:solidFill>
                <a:latin typeface="Consolas" panose="020B0609020204030204" pitchFamily="49" charset="0"/>
              </a:rPr>
              <a:t>}"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;</a:t>
            </a:r>
            <a:endParaRPr lang="en-GB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static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final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String GET_ALL_TRAINERS 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CD0000"/>
                </a:solidFill>
                <a:latin typeface="Consolas" panose="020B0609020204030204" pitchFamily="49" charset="0"/>
              </a:rPr>
              <a:t>"/</a:t>
            </a:r>
            <a:r>
              <a:rPr lang="en-GB" sz="1200" dirty="0" err="1">
                <a:solidFill>
                  <a:srgbClr val="CD0000"/>
                </a:solidFill>
                <a:latin typeface="Consolas" panose="020B0609020204030204" pitchFamily="49" charset="0"/>
              </a:rPr>
              <a:t>getAllTrainers</a:t>
            </a:r>
            <a:r>
              <a:rPr lang="en-GB" sz="1200" dirty="0">
                <a:solidFill>
                  <a:srgbClr val="CD0000"/>
                </a:solidFill>
                <a:latin typeface="Consolas" panose="020B0609020204030204" pitchFamily="49" charset="0"/>
              </a:rPr>
              <a:t>"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;</a:t>
            </a:r>
            <a:endParaRPr lang="en-GB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static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final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String SAVE_TRAINER 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CD0000"/>
                </a:solidFill>
                <a:latin typeface="Consolas" panose="020B0609020204030204" pitchFamily="49" charset="0"/>
              </a:rPr>
              <a:t>"/</a:t>
            </a:r>
            <a:r>
              <a:rPr lang="en-GB" sz="1200" dirty="0" err="1">
                <a:solidFill>
                  <a:srgbClr val="CD0000"/>
                </a:solidFill>
                <a:latin typeface="Consolas" panose="020B0609020204030204" pitchFamily="49" charset="0"/>
              </a:rPr>
              <a:t>saveTrainer</a:t>
            </a:r>
            <a:r>
              <a:rPr lang="en-GB" sz="1200" dirty="0">
                <a:solidFill>
                  <a:srgbClr val="CD0000"/>
                </a:solidFill>
                <a:latin typeface="Consolas" panose="020B0609020204030204" pitchFamily="49" charset="0"/>
              </a:rPr>
              <a:t>"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;</a:t>
            </a:r>
            <a:endParaRPr lang="en-GB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static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final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String TRAINER 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CD0000"/>
                </a:solidFill>
                <a:latin typeface="Consolas" panose="020B0609020204030204" pitchFamily="49" charset="0"/>
              </a:rPr>
              <a:t>"/trainer"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;</a:t>
            </a:r>
            <a:endParaRPr lang="en-GB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static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final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String HOME 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CD0000"/>
                </a:solidFill>
                <a:latin typeface="Consolas" panose="020B0609020204030204" pitchFamily="49" charset="0"/>
              </a:rPr>
              <a:t>"/home"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;</a:t>
            </a:r>
            <a:endParaRPr lang="en-GB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static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final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String INDEX 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CD0000"/>
                </a:solidFill>
                <a:latin typeface="Consolas" panose="020B0609020204030204" pitchFamily="49" charset="0"/>
              </a:rPr>
              <a:t>"index"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;</a:t>
            </a:r>
            <a:endParaRPr lang="en-GB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}</a:t>
            </a:r>
            <a:endParaRPr lang="en-GB" sz="12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B6D196-73C2-464A-8EFF-9D6E6F71BA87}"/>
              </a:ext>
            </a:extLst>
          </p:cNvPr>
          <p:cNvSpPr/>
          <p:nvPr/>
        </p:nvSpPr>
        <p:spPr>
          <a:xfrm>
            <a:off x="1203958" y="3781320"/>
            <a:ext cx="6240449" cy="1938992"/>
          </a:xfrm>
          <a:prstGeom prst="rect">
            <a:avLst/>
          </a:prstGeom>
          <a:solidFill>
            <a:srgbClr val="000000"/>
          </a:solidFill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CD00CD"/>
                </a:solidFill>
                <a:latin typeface="Consolas" panose="020B0609020204030204" pitchFamily="49" charset="0"/>
              </a:rPr>
              <a:t>package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com</a:t>
            </a:r>
            <a:r>
              <a:rPr lang="en-GB" sz="1200" dirty="0" err="1">
                <a:solidFill>
                  <a:srgbClr val="3399CC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qa</a:t>
            </a:r>
            <a:r>
              <a:rPr lang="en-GB" sz="1200" dirty="0" err="1">
                <a:solidFill>
                  <a:srgbClr val="3399CC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tracker</a:t>
            </a:r>
            <a:r>
              <a:rPr lang="en-GB" sz="1200" dirty="0" err="1">
                <a:solidFill>
                  <a:srgbClr val="3399CC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constants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;</a:t>
            </a:r>
            <a:endParaRPr lang="en-GB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GB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public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interface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CDCD"/>
                </a:solidFill>
                <a:latin typeface="Consolas" panose="020B0609020204030204" pitchFamily="49" charset="0"/>
              </a:rPr>
              <a:t>Constants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{</a:t>
            </a:r>
            <a:endParaRPr lang="en-GB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static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final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String GET_TRAINER_BY_ID 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CD0000"/>
                </a:solidFill>
                <a:latin typeface="Consolas" panose="020B0609020204030204" pitchFamily="49" charset="0"/>
              </a:rPr>
              <a:t>"/</a:t>
            </a:r>
            <a:r>
              <a:rPr lang="en-GB" sz="1200" dirty="0" err="1">
                <a:solidFill>
                  <a:srgbClr val="CD0000"/>
                </a:solidFill>
                <a:latin typeface="Consolas" panose="020B0609020204030204" pitchFamily="49" charset="0"/>
              </a:rPr>
              <a:t>getTrainer</a:t>
            </a:r>
            <a:r>
              <a:rPr lang="en-GB" sz="1200" dirty="0">
                <a:solidFill>
                  <a:srgbClr val="CD0000"/>
                </a:solidFill>
                <a:latin typeface="Consolas" panose="020B0609020204030204" pitchFamily="49" charset="0"/>
              </a:rPr>
              <a:t>/{</a:t>
            </a:r>
            <a:r>
              <a:rPr lang="en-GB" sz="1200" dirty="0" err="1">
                <a:solidFill>
                  <a:srgbClr val="CD0000"/>
                </a:solidFill>
                <a:latin typeface="Consolas" panose="020B0609020204030204" pitchFamily="49" charset="0"/>
              </a:rPr>
              <a:t>trainerId</a:t>
            </a:r>
            <a:r>
              <a:rPr lang="en-GB" sz="1200" dirty="0">
                <a:solidFill>
                  <a:srgbClr val="CD0000"/>
                </a:solidFill>
                <a:latin typeface="Consolas" panose="020B0609020204030204" pitchFamily="49" charset="0"/>
              </a:rPr>
              <a:t>}"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;</a:t>
            </a:r>
            <a:endParaRPr lang="en-GB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static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final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String GET_ALL_TRAINERS 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CD0000"/>
                </a:solidFill>
                <a:latin typeface="Consolas" panose="020B0609020204030204" pitchFamily="49" charset="0"/>
              </a:rPr>
              <a:t>"/</a:t>
            </a:r>
            <a:r>
              <a:rPr lang="en-GB" sz="1200" dirty="0" err="1">
                <a:solidFill>
                  <a:srgbClr val="CD0000"/>
                </a:solidFill>
                <a:latin typeface="Consolas" panose="020B0609020204030204" pitchFamily="49" charset="0"/>
              </a:rPr>
              <a:t>getTrainers</a:t>
            </a:r>
            <a:r>
              <a:rPr lang="en-GB" sz="1200" dirty="0">
                <a:solidFill>
                  <a:srgbClr val="CD0000"/>
                </a:solidFill>
                <a:latin typeface="Consolas" panose="020B0609020204030204" pitchFamily="49" charset="0"/>
              </a:rPr>
              <a:t>"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;</a:t>
            </a:r>
            <a:endParaRPr lang="en-GB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static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final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String SAVE_TRAINER 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CD0000"/>
                </a:solidFill>
                <a:latin typeface="Consolas" panose="020B0609020204030204" pitchFamily="49" charset="0"/>
              </a:rPr>
              <a:t>"/</a:t>
            </a:r>
            <a:r>
              <a:rPr lang="en-GB" sz="1200" dirty="0" err="1">
                <a:solidFill>
                  <a:srgbClr val="CD0000"/>
                </a:solidFill>
                <a:latin typeface="Consolas" panose="020B0609020204030204" pitchFamily="49" charset="0"/>
              </a:rPr>
              <a:t>saveTrainers</a:t>
            </a:r>
            <a:r>
              <a:rPr lang="en-GB" sz="1200" dirty="0">
                <a:solidFill>
                  <a:srgbClr val="CD0000"/>
                </a:solidFill>
                <a:latin typeface="Consolas" panose="020B0609020204030204" pitchFamily="49" charset="0"/>
              </a:rPr>
              <a:t>"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;</a:t>
            </a:r>
            <a:endParaRPr lang="en-GB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static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final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String TRAINER 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CD0000"/>
                </a:solidFill>
                <a:latin typeface="Consolas" panose="020B0609020204030204" pitchFamily="49" charset="0"/>
              </a:rPr>
              <a:t>"/trainers"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;</a:t>
            </a:r>
            <a:endParaRPr lang="en-GB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static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final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String HOME 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CD0000"/>
                </a:solidFill>
                <a:latin typeface="Consolas" panose="020B0609020204030204" pitchFamily="49" charset="0"/>
              </a:rPr>
              <a:t>"/home"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;</a:t>
            </a:r>
            <a:endParaRPr lang="en-GB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static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CD00"/>
                </a:solidFill>
                <a:latin typeface="Consolas" panose="020B0609020204030204" pitchFamily="49" charset="0"/>
              </a:rPr>
              <a:t>final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String INDEX 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CD0000"/>
                </a:solidFill>
                <a:latin typeface="Consolas" panose="020B0609020204030204" pitchFamily="49" charset="0"/>
              </a:rPr>
              <a:t>"index"</a:t>
            </a:r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;</a:t>
            </a:r>
            <a:endParaRPr lang="en-GB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3399CC"/>
                </a:solidFill>
                <a:latin typeface="Consolas" panose="020B0609020204030204" pitchFamily="49" charset="0"/>
              </a:rPr>
              <a:t>}</a:t>
            </a:r>
            <a:endParaRPr lang="en-GB" sz="12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35F89-B5C7-4343-AA79-4B5A4531BFCF}"/>
              </a:ext>
            </a:extLst>
          </p:cNvPr>
          <p:cNvSpPr/>
          <p:nvPr/>
        </p:nvSpPr>
        <p:spPr>
          <a:xfrm>
            <a:off x="1203959" y="571232"/>
            <a:ext cx="1398780" cy="3505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Developer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D503D9-B0F2-42E2-AB80-B4D5CF0237C6}"/>
              </a:ext>
            </a:extLst>
          </p:cNvPr>
          <p:cNvSpPr/>
          <p:nvPr/>
        </p:nvSpPr>
        <p:spPr>
          <a:xfrm>
            <a:off x="1203959" y="3430800"/>
            <a:ext cx="1398780" cy="3505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Developer 2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4281F0-A0EE-4946-A110-B61ED497ABBA}"/>
              </a:ext>
            </a:extLst>
          </p:cNvPr>
          <p:cNvSpPr/>
          <p:nvPr/>
        </p:nvSpPr>
        <p:spPr>
          <a:xfrm>
            <a:off x="7925455" y="1260399"/>
            <a:ext cx="376296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Both developers have been working on this file at the same time - how does Git know which file is correct?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Simply speaking, it doesn’t as the same lines have been edited differently in the same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Git cannot take a wild guess as to which is correct!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 will need to resolve the conflict ourselves by editing the file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7541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E54578-51D9-44F3-A0B8-2FE38C4C70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Resolving conflicts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AD641-1920-4085-A204-744198C5AE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The easiest way to resolve a conflict is to directly edit the file in question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The HEAD (most recent commit) will have its content between HEAD and the content divider           ( ====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Comparatively, the conflict in question will be between the content divider ( ==== ) and the branch name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3B28CD-9CC9-4272-AE19-CB369D368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318" y="4069150"/>
            <a:ext cx="8207364" cy="204479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082693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7DF5-A897-44F0-8ABB-0C799613F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Task: Merging and conflicts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D467F-31F0-4B3D-B2D2-9B50D36EF2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To experiment with merging content and merge conflicts within your repository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D6E60-2F9A-492B-899B-57C92082C2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Go to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Complete the merging module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2179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A9D09-FF5C-4B3F-9092-9EF70232B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Reverting, rebasing and reviewing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BDFA2-EB13-4FDF-A62D-BE0C24D454F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Continuous Integration – Module 3: Git Advanced</a:t>
            </a:r>
          </a:p>
        </p:txBody>
      </p:sp>
    </p:spTree>
    <p:extLst>
      <p:ext uri="{BB962C8B-B14F-4D97-AF65-F5344CB8AC3E}">
        <p14:creationId xmlns:p14="http://schemas.microsoft.com/office/powerpoint/2010/main" val="115903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85AA02-9E1C-4998-BFAA-D294A691603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349" y="2897312"/>
            <a:ext cx="5963478" cy="3579087"/>
          </a:xfrm>
        </p:spPr>
        <p:txBody>
          <a:bodyPr/>
          <a:lstStyle/>
          <a:p>
            <a:r>
              <a:rPr lang="en-GB" sz="2000" dirty="0">
                <a:latin typeface="+mn-lt"/>
              </a:rPr>
              <a:t>Branching and Merging</a:t>
            </a:r>
          </a:p>
          <a:p>
            <a:r>
              <a:rPr lang="en-GB" sz="2000" dirty="0">
                <a:latin typeface="+mn-lt"/>
              </a:rPr>
              <a:t>Merge Conflicts</a:t>
            </a:r>
          </a:p>
          <a:p>
            <a:r>
              <a:rPr lang="en-GB" sz="2000" dirty="0">
                <a:latin typeface="+mn-lt"/>
              </a:rPr>
              <a:t>Reverting, rebasing and reviewing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930F1-2DD3-40EB-A7C3-363DEC25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49" y="1921382"/>
            <a:ext cx="7409298" cy="626400"/>
          </a:xfrm>
        </p:spPr>
        <p:txBody>
          <a:bodyPr/>
          <a:lstStyle/>
          <a:p>
            <a:r>
              <a:rPr lang="en-GB" b="1" dirty="0"/>
              <a:t>Continuous Integration</a:t>
            </a:r>
            <a:br>
              <a:rPr lang="en-GB" b="1" dirty="0"/>
            </a:br>
            <a:r>
              <a:rPr lang="en-GB" sz="3200" dirty="0"/>
              <a:t>Module 3 contents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8833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C7A18F-5DAD-4D9C-B1F4-408F36876E1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Reverting in Git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DA9A9-37F8-49C2-BF5E-42A60769DB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Everyone makes mistakes, so it’s important that we know how to rectify them!</a:t>
            </a:r>
          </a:p>
          <a:p>
            <a:endParaRPr lang="en-GB" dirty="0"/>
          </a:p>
          <a:p>
            <a:r>
              <a:rPr lang="en-GB" dirty="0"/>
              <a:t>You can revert to a previous commit in 3 ways:</a:t>
            </a:r>
          </a:p>
          <a:p>
            <a:pPr marL="342900" indent="-342900">
              <a:buFont typeface="+mj-lt"/>
              <a:buAutoNum type="arabicPeriod"/>
            </a:pPr>
            <a:r>
              <a:rPr lang="en-GB" b="0" dirty="0"/>
              <a:t>git checkout</a:t>
            </a:r>
          </a:p>
          <a:p>
            <a:pPr marL="342900" indent="-342900">
              <a:buFont typeface="+mj-lt"/>
              <a:buAutoNum type="arabicPeriod"/>
            </a:pPr>
            <a:r>
              <a:rPr lang="en-GB" b="0" dirty="0"/>
              <a:t>git revert</a:t>
            </a:r>
          </a:p>
          <a:p>
            <a:pPr marL="342900" indent="-342900">
              <a:buFont typeface="+mj-lt"/>
              <a:buAutoNum type="arabicPeriod"/>
            </a:pPr>
            <a:r>
              <a:rPr lang="en-GB" b="0" dirty="0"/>
              <a:t>git reset</a:t>
            </a:r>
          </a:p>
          <a:p>
            <a:endParaRPr lang="en-GB" dirty="0"/>
          </a:p>
          <a:p>
            <a:r>
              <a:rPr lang="en-GB" dirty="0"/>
              <a:t>These allow you to go back to a previous commit, before any errors were made…</a:t>
            </a:r>
          </a:p>
          <a:p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5240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7DF5-A897-44F0-8ABB-0C799613F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Task: Reverting in Git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D467F-31F0-4B3D-B2D2-9B50D36EF2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49121" y="2354935"/>
            <a:ext cx="9902305" cy="571675"/>
          </a:xfrm>
        </p:spPr>
        <p:txBody>
          <a:bodyPr/>
          <a:lstStyle/>
          <a:p>
            <a:r>
              <a:rPr lang="en-GB" dirty="0"/>
              <a:t>To experiment with reverting within your repository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D6E60-2F9A-492B-899B-57C92082C2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Go to lab on Community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Complete the reverting module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5571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73834494-A258-4615-8718-D70BD2956EC7}"/>
              </a:ext>
            </a:extLst>
          </p:cNvPr>
          <p:cNvCxnSpPr>
            <a:cxnSpLocks/>
            <a:stCxn id="30" idx="6"/>
            <a:endCxn id="10" idx="2"/>
          </p:cNvCxnSpPr>
          <p:nvPr/>
        </p:nvCxnSpPr>
        <p:spPr>
          <a:xfrm flipV="1">
            <a:off x="3497579" y="1776080"/>
            <a:ext cx="995254" cy="1591324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232C5B-C805-4947-A805-59C347DA5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Git - rebasing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701DF5-3FED-47F1-AFCE-256FDFF05A91}"/>
              </a:ext>
            </a:extLst>
          </p:cNvPr>
          <p:cNvSpPr/>
          <p:nvPr/>
        </p:nvSpPr>
        <p:spPr>
          <a:xfrm>
            <a:off x="1473777" y="4490296"/>
            <a:ext cx="104757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Rebasing is the process of moving or combining a sequence of commits to a new base commit</a:t>
            </a:r>
          </a:p>
          <a:p>
            <a:endParaRPr lang="en-GB" dirty="0"/>
          </a:p>
          <a:p>
            <a:r>
              <a:rPr lang="en-GB" b="1" dirty="0"/>
              <a:t>Makes it appear as if you'd created your branch from a different commit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Internally, Git accomplishes this by creating new commits and applying them to the specified base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It's very important to understand that even though the branch looks the same, it's composed of entirely new commits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20BE266-8DFE-4951-A826-142E24E0A047}"/>
              </a:ext>
            </a:extLst>
          </p:cNvPr>
          <p:cNvSpPr/>
          <p:nvPr/>
        </p:nvSpPr>
        <p:spPr>
          <a:xfrm>
            <a:off x="2015836" y="2972552"/>
            <a:ext cx="776377" cy="789709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458E087-FB8E-4F62-9BF5-111D32B3C1C9}"/>
              </a:ext>
            </a:extLst>
          </p:cNvPr>
          <p:cNvSpPr/>
          <p:nvPr/>
        </p:nvSpPr>
        <p:spPr>
          <a:xfrm>
            <a:off x="4454324" y="2972551"/>
            <a:ext cx="776377" cy="789709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36E7EE-DA9D-4838-9CE2-51C8297D9079}"/>
              </a:ext>
            </a:extLst>
          </p:cNvPr>
          <p:cNvSpPr/>
          <p:nvPr/>
        </p:nvSpPr>
        <p:spPr>
          <a:xfrm>
            <a:off x="5794663" y="2972550"/>
            <a:ext cx="776377" cy="789709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38B9350-0D59-4059-81B5-81A47320A525}"/>
              </a:ext>
            </a:extLst>
          </p:cNvPr>
          <p:cNvSpPr/>
          <p:nvPr/>
        </p:nvSpPr>
        <p:spPr>
          <a:xfrm>
            <a:off x="8117857" y="1381224"/>
            <a:ext cx="776377" cy="789709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3600" dirty="0"/>
              <a:t>*</a:t>
            </a:r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30638C-F2DA-4986-8764-CF849E93FE66}"/>
              </a:ext>
            </a:extLst>
          </p:cNvPr>
          <p:cNvSpPr/>
          <p:nvPr/>
        </p:nvSpPr>
        <p:spPr>
          <a:xfrm>
            <a:off x="9419687" y="1381223"/>
            <a:ext cx="776377" cy="789709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3600" dirty="0"/>
              <a:t>*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58D102B-6F3E-4FA0-A888-4FA368719FAF}"/>
              </a:ext>
            </a:extLst>
          </p:cNvPr>
          <p:cNvSpPr/>
          <p:nvPr/>
        </p:nvSpPr>
        <p:spPr>
          <a:xfrm>
            <a:off x="4492833" y="1381225"/>
            <a:ext cx="776377" cy="78970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ED11350-FDCF-49B2-AF84-49ECA9792807}"/>
              </a:ext>
            </a:extLst>
          </p:cNvPr>
          <p:cNvSpPr/>
          <p:nvPr/>
        </p:nvSpPr>
        <p:spPr>
          <a:xfrm>
            <a:off x="5794663" y="1381224"/>
            <a:ext cx="776377" cy="78970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800AF4-607E-4AB1-9E14-86B2719A7AC6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2792213" y="3367406"/>
            <a:ext cx="1662111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2958D9A-CE13-42CB-9F31-3F0D3339D3C6}"/>
              </a:ext>
            </a:extLst>
          </p:cNvPr>
          <p:cNvCxnSpPr>
            <a:cxnSpLocks/>
            <a:stCxn id="6" idx="6"/>
            <a:endCxn id="7" idx="2"/>
          </p:cNvCxnSpPr>
          <p:nvPr/>
        </p:nvCxnSpPr>
        <p:spPr>
          <a:xfrm flipV="1">
            <a:off x="5230701" y="3367405"/>
            <a:ext cx="563962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03E66F-826F-45A5-87B0-123A7864B1F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5269210" y="1776079"/>
            <a:ext cx="525453" cy="1"/>
          </a:xfrm>
          <a:prstGeom prst="line">
            <a:avLst/>
          </a:prstGeom>
          <a:ln w="38100">
            <a:solidFill>
              <a:schemeClr val="accent1">
                <a:lumMod val="10000"/>
                <a:lumOff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4381CC1-8000-46AC-B1B8-697F973963C7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8894234" y="1776078"/>
            <a:ext cx="525453" cy="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FC1CCF6-3FAE-48A7-9AA5-8E430577D759}"/>
              </a:ext>
            </a:extLst>
          </p:cNvPr>
          <p:cNvSpPr/>
          <p:nvPr/>
        </p:nvSpPr>
        <p:spPr>
          <a:xfrm>
            <a:off x="3451860" y="3344544"/>
            <a:ext cx="45719" cy="4571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7EA7795A-1498-4E1A-BDB8-BE67AAD6C778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6571040" y="1776079"/>
            <a:ext cx="1546817" cy="1591326"/>
          </a:xfrm>
          <a:prstGeom prst="curved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59FAFDA-D3D4-4738-8B44-DE9FCE6271AE}"/>
              </a:ext>
            </a:extLst>
          </p:cNvPr>
          <p:cNvSpPr/>
          <p:nvPr/>
        </p:nvSpPr>
        <p:spPr>
          <a:xfrm>
            <a:off x="4777314" y="710221"/>
            <a:ext cx="1475510" cy="3948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accent1">
                <a:lumMod val="10000"/>
                <a:lumOff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</a:rPr>
              <a:t>Feature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AEB1DF4-DCD0-4848-8F18-F5291ACAB529}"/>
              </a:ext>
            </a:extLst>
          </p:cNvPr>
          <p:cNvSpPr/>
          <p:nvPr/>
        </p:nvSpPr>
        <p:spPr>
          <a:xfrm>
            <a:off x="4774927" y="4027235"/>
            <a:ext cx="1475510" cy="394854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Master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D86FE66-F1D2-46A7-9A15-B0E494039FA2}"/>
              </a:ext>
            </a:extLst>
          </p:cNvPr>
          <p:cNvSpPr/>
          <p:nvPr/>
        </p:nvSpPr>
        <p:spPr>
          <a:xfrm>
            <a:off x="8419205" y="710221"/>
            <a:ext cx="1475510" cy="394854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Feature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67452A-E390-49DD-8070-94EE901B46A0}"/>
              </a:ext>
            </a:extLst>
          </p:cNvPr>
          <p:cNvSpPr/>
          <p:nvPr/>
        </p:nvSpPr>
        <p:spPr>
          <a:xfrm>
            <a:off x="10474035" y="2836718"/>
            <a:ext cx="1475510" cy="39485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000000"/>
                </a:solidFill>
              </a:rPr>
              <a:t>* - new commit</a:t>
            </a:r>
          </a:p>
        </p:txBody>
      </p:sp>
    </p:spTree>
    <p:extLst>
      <p:ext uri="{BB962C8B-B14F-4D97-AF65-F5344CB8AC3E}">
        <p14:creationId xmlns:p14="http://schemas.microsoft.com/office/powerpoint/2010/main" val="698215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6A6D18-1070-4CE8-967B-D8B8788B6A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Git – ignoring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A9923-E50D-4432-9EA2-BAAAFABB41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Git sees all files in your working repo as tracked, untracked or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There are files that we don’t want pushed onto our repo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This could  be logs, artefacts, system files, key files and more</a:t>
            </a:r>
          </a:p>
          <a:p>
            <a:endParaRPr lang="en-GB" dirty="0"/>
          </a:p>
          <a:p>
            <a:r>
              <a:rPr lang="en-GB" dirty="0"/>
              <a:t>To ensure these types of files aren’t committed and/or pushed to our repository, we use the </a:t>
            </a:r>
            <a:r>
              <a:rPr lang="en-GB" dirty="0">
                <a:solidFill>
                  <a:srgbClr val="00B0F0"/>
                </a:solidFill>
              </a:rPr>
              <a:t>.</a:t>
            </a:r>
            <a:r>
              <a:rPr lang="en-GB" dirty="0" err="1">
                <a:solidFill>
                  <a:srgbClr val="00B0F0"/>
                </a:solidFill>
              </a:rPr>
              <a:t>gitignore</a:t>
            </a:r>
            <a:r>
              <a:rPr lang="en-GB" dirty="0">
                <a:solidFill>
                  <a:srgbClr val="00B0F0"/>
                </a:solidFill>
              </a:rPr>
              <a:t> </a:t>
            </a:r>
            <a:r>
              <a:rPr lang="en-GB" dirty="0"/>
              <a:t>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This file must be edited and configured by the user in the same way any text document would 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Works with verbose file names as well as with file </a:t>
            </a:r>
            <a:r>
              <a:rPr lang="en-GB" b="0" dirty="0" err="1"/>
              <a:t>globbing</a:t>
            </a:r>
            <a:endParaRPr lang="en-GB" b="0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5914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55CF0C-7024-4C41-AA40-BAF4572550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Reviewing in Git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3804D-69A1-49E6-8E2B-5621E30245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Reviews allow collaborators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Comment</a:t>
            </a:r>
            <a:r>
              <a:rPr lang="en-GB" b="0" dirty="0"/>
              <a:t> on the changes proposed in pull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Approve</a:t>
            </a:r>
            <a:r>
              <a:rPr lang="en-GB" b="0" dirty="0"/>
              <a:t> the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Request</a:t>
            </a:r>
            <a:r>
              <a:rPr lang="en-GB" b="0" dirty="0"/>
              <a:t> further changes before the pull request is merged</a:t>
            </a:r>
          </a:p>
          <a:p>
            <a:endParaRPr lang="en-GB" dirty="0"/>
          </a:p>
          <a:p>
            <a:r>
              <a:rPr lang="en-GB" dirty="0"/>
              <a:t>Repository administrators can require that all pull requests are approved before being merged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Reviews allow for discussion of proposed changes and help ensure that the changes meet the repository's contributing guidelines and other quality standards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Reviews take place using the GitHub GUI</a:t>
            </a:r>
          </a:p>
          <a:p>
            <a:endParaRPr lang="en-GB" dirty="0"/>
          </a:p>
          <a:p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95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3A85-1473-41ED-9134-D843AE3CA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961917"/>
            <a:ext cx="7093074" cy="2277604"/>
          </a:xfrm>
        </p:spPr>
        <p:txBody>
          <a:bodyPr/>
          <a:lstStyle/>
          <a:p>
            <a:r>
              <a:rPr lang="en-GB" b="1" dirty="0"/>
              <a:t>Thank you for listening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EF936-1C4F-4552-BA0C-55401D595F36}"/>
              </a:ext>
            </a:extLst>
          </p:cNvPr>
          <p:cNvSpPr txBox="1">
            <a:spLocks/>
          </p:cNvSpPr>
          <p:nvPr/>
        </p:nvSpPr>
        <p:spPr>
          <a:xfrm>
            <a:off x="376238" y="5478734"/>
            <a:ext cx="7093074" cy="43920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>
                <a:solidFill>
                  <a:schemeClr val="bg2"/>
                </a:solidFill>
              </a:rPr>
              <a:t>Any questions</a:t>
            </a:r>
            <a:r>
              <a:rPr lang="en-GB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89312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5E9070-1EC2-472B-B805-C41C7B9877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191AD-B2D7-4378-A595-81834F9D82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349984"/>
            <a:ext cx="6283532" cy="4961916"/>
          </a:xfrm>
        </p:spPr>
        <p:txBody>
          <a:bodyPr/>
          <a:lstStyle/>
          <a:p>
            <a:pPr marL="0" indent="0">
              <a:buNone/>
            </a:pPr>
            <a:r>
              <a:rPr lang="en-GB" sz="1800" b="1" dirty="0"/>
              <a:t>We can utilise branches within Git to separate workflows</a:t>
            </a:r>
          </a:p>
          <a:p>
            <a:r>
              <a:rPr lang="en-GB" sz="1800" dirty="0"/>
              <a:t>The master-develop architecture is a prime example of this</a:t>
            </a:r>
          </a:p>
          <a:p>
            <a:r>
              <a:rPr lang="en-GB" sz="1800" dirty="0"/>
              <a:t>We can also ignore files through the .</a:t>
            </a:r>
            <a:r>
              <a:rPr lang="en-GB" sz="1800" dirty="0" err="1"/>
              <a:t>gitignore</a:t>
            </a:r>
            <a:r>
              <a:rPr lang="en-GB" sz="1800" dirty="0"/>
              <a:t> file</a:t>
            </a:r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r>
              <a:rPr lang="en-GB" sz="1800" b="1" dirty="0"/>
              <a:t>Merging is combining 2 different branches</a:t>
            </a:r>
          </a:p>
          <a:p>
            <a:r>
              <a:rPr lang="en-GB" sz="1800" dirty="0"/>
              <a:t>There are times where conflicts could arise, but they can be resolved by editing the files</a:t>
            </a:r>
          </a:p>
          <a:p>
            <a:pPr marL="0" indent="0">
              <a:buNone/>
            </a:pPr>
            <a:endParaRPr lang="en-GB" sz="1800" b="1" dirty="0"/>
          </a:p>
          <a:p>
            <a:pPr marL="0" indent="0">
              <a:buNone/>
            </a:pPr>
            <a:r>
              <a:rPr lang="en-GB" sz="1800" b="1" dirty="0"/>
              <a:t>We also have the ability to revert, rebase and review within </a:t>
            </a:r>
            <a:r>
              <a:rPr lang="en-GB" sz="1800" b="1"/>
              <a:t>Git through the UI</a:t>
            </a:r>
            <a:endParaRPr lang="en-GB" sz="1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5DB95-4311-4FFA-A9D5-D65E33FD69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sz="2000" dirty="0"/>
              <a:t>Continuous Integration - module 3</a:t>
            </a:r>
          </a:p>
        </p:txBody>
      </p:sp>
    </p:spTree>
    <p:extLst>
      <p:ext uri="{BB962C8B-B14F-4D97-AF65-F5344CB8AC3E}">
        <p14:creationId xmlns:p14="http://schemas.microsoft.com/office/powerpoint/2010/main" val="3039274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324F8-024B-4245-B7CB-8B98A37D9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Branching and 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3FBC3-C21F-4467-A0F4-66E0B575FD9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Continuous Integration – Module 3: Git Advanced</a:t>
            </a:r>
          </a:p>
        </p:txBody>
      </p:sp>
    </p:spTree>
    <p:extLst>
      <p:ext uri="{BB962C8B-B14F-4D97-AF65-F5344CB8AC3E}">
        <p14:creationId xmlns:p14="http://schemas.microsoft.com/office/powerpoint/2010/main" val="325367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7FD0FA-60EF-49AB-AF97-F8742E846F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Branches in Git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4219E-5752-40B9-B2FE-A3DD07FA4E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Branching in Git helps us to define workflows that make sure the code that is being delivered is in the best state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Minimises risks for any errors or crashes</a:t>
            </a:r>
          </a:p>
          <a:p>
            <a:endParaRPr lang="en-GB" dirty="0"/>
          </a:p>
          <a:p>
            <a:r>
              <a:rPr lang="en-GB" dirty="0"/>
              <a:t>With version control systems like Git, we can separate the codebase on to many different branches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Useful for cases such as isolating the development and testing of new features from working code that is running on a production environment</a:t>
            </a:r>
          </a:p>
          <a:p>
            <a:endParaRPr lang="en-GB" dirty="0"/>
          </a:p>
          <a:p>
            <a:r>
              <a:rPr lang="en-GB" dirty="0"/>
              <a:t>The two main branches that exist are the </a:t>
            </a:r>
            <a:r>
              <a:rPr lang="en-GB" dirty="0">
                <a:solidFill>
                  <a:srgbClr val="00B0F0"/>
                </a:solidFill>
              </a:rPr>
              <a:t>develop</a:t>
            </a:r>
            <a:r>
              <a:rPr lang="en-GB" dirty="0"/>
              <a:t> and </a:t>
            </a:r>
            <a:r>
              <a:rPr lang="en-GB" dirty="0">
                <a:solidFill>
                  <a:srgbClr val="00B0F0"/>
                </a:solidFill>
              </a:rPr>
              <a:t>master</a:t>
            </a:r>
            <a:r>
              <a:rPr lang="en-GB" dirty="0"/>
              <a:t> branches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0131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AC19F8-7AC3-49C8-A806-724D541C10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The Master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B2A37-C9AA-4736-AE5D-4B33B9358D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By default, the master branch is the only branch created in a Git repo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could be named anything in reality, but master is a simple naming convention</a:t>
            </a:r>
          </a:p>
          <a:p>
            <a:endParaRPr lang="en-GB" dirty="0"/>
          </a:p>
          <a:p>
            <a:r>
              <a:rPr lang="en-GB" dirty="0"/>
              <a:t>After cloning a repository from a remote repository, the local repository will have the master branch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From here, we can create multiple branches for different features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4134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5490D3-86BA-4624-827B-7DDC20BA57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The Develop branch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977D87-C8DD-4633-B206-277320BD3E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New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Created in feature branches from the develop branch</a:t>
            </a:r>
          </a:p>
          <a:p>
            <a:endParaRPr lang="en-GB" dirty="0"/>
          </a:p>
          <a:p>
            <a:r>
              <a:rPr lang="en-GB" dirty="0"/>
              <a:t>Once the feature has been developed, the code can be reviewed by a peer in a </a:t>
            </a:r>
            <a:r>
              <a:rPr lang="en-GB" dirty="0">
                <a:solidFill>
                  <a:srgbClr val="00B0F0"/>
                </a:solidFill>
              </a:rPr>
              <a:t>Pull Request </a:t>
            </a:r>
            <a:r>
              <a:rPr lang="en-GB" dirty="0"/>
              <a:t>and deployed to a test environment for Integration or User Acceptance Testing </a:t>
            </a:r>
          </a:p>
          <a:p>
            <a:endParaRPr lang="en-GB" dirty="0"/>
          </a:p>
          <a:p>
            <a:r>
              <a:rPr lang="en-GB" dirty="0"/>
              <a:t>If all testing and reviews pass then the Pull Request can be </a:t>
            </a:r>
            <a:r>
              <a:rPr lang="en-GB" dirty="0">
                <a:solidFill>
                  <a:srgbClr val="00B0F0"/>
                </a:solidFill>
              </a:rPr>
              <a:t>approved</a:t>
            </a:r>
            <a:r>
              <a:rPr lang="en-GB" dirty="0"/>
              <a:t> and </a:t>
            </a:r>
            <a:r>
              <a:rPr lang="en-GB" dirty="0">
                <a:solidFill>
                  <a:srgbClr val="00B0F0"/>
                </a:solidFill>
              </a:rPr>
              <a:t>merged</a:t>
            </a:r>
            <a:r>
              <a:rPr lang="en-GB" dirty="0"/>
              <a:t> into the develop branch</a:t>
            </a:r>
          </a:p>
          <a:p>
            <a:br>
              <a:rPr lang="en-GB" dirty="0"/>
            </a:br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883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06D8FE-89EF-4186-BB7B-099C9A9EC8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Git Merging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9A58A-2736-424A-B4F6-7F1360DADB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Merging is a common practice within Git when working with branches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We’ve created what we need to create within a branch, now let’s put it all together!</a:t>
            </a:r>
          </a:p>
          <a:p>
            <a:endParaRPr lang="en-GB" dirty="0"/>
          </a:p>
          <a:p>
            <a:r>
              <a:rPr lang="en-GB" dirty="0"/>
              <a:t>The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git merge </a:t>
            </a:r>
            <a:r>
              <a:rPr lang="en-GB" dirty="0"/>
              <a:t>command allows you to take all of the individual workflows of branches and integrate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Focal part of the continuous integration process!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Git merge allows us to work with the tip of the feature and the master and combine them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5946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466B0D-D5C3-4565-8B3B-48BEB120FF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Creating new branches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0FBF3-E574-4988-903E-F9A48A26AB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To create a new branch, use the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git branch </a:t>
            </a:r>
            <a:r>
              <a:rPr lang="en-GB" dirty="0"/>
              <a:t>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As with most other commands, git branch has a number of options</a:t>
            </a:r>
            <a:br>
              <a:rPr lang="en-GB" b="0" dirty="0"/>
            </a:br>
            <a:endParaRPr lang="en-GB" b="0" dirty="0"/>
          </a:p>
          <a:p>
            <a:r>
              <a:rPr lang="en-GB" dirty="0"/>
              <a:t>To begin working on this branch, use the </a:t>
            </a:r>
            <a:r>
              <a:rPr lang="en-GB" dirty="0">
                <a:solidFill>
                  <a:srgbClr val="00B0F0"/>
                </a:solidFill>
                <a:latin typeface="Consolas" panose="020B0609020204030204" pitchFamily="49" charset="0"/>
              </a:rPr>
              <a:t>git checkout </a:t>
            </a:r>
            <a:r>
              <a:rPr lang="en-GB" dirty="0"/>
              <a:t>command</a:t>
            </a:r>
          </a:p>
          <a:p>
            <a:r>
              <a:rPr lang="en-GB" b="0" dirty="0"/>
              <a:t>This allows us to navigate between branches and start working on a branch</a:t>
            </a:r>
          </a:p>
          <a:p>
            <a:r>
              <a:rPr lang="en-GB" b="0" dirty="0"/>
              <a:t>Adding the </a:t>
            </a:r>
            <a:r>
              <a:rPr lang="en-GB" b="0" dirty="0">
                <a:solidFill>
                  <a:srgbClr val="00B0F0"/>
                </a:solidFill>
                <a:latin typeface="Consolas" panose="020B0609020204030204" pitchFamily="49" charset="0"/>
              </a:rPr>
              <a:t>–b</a:t>
            </a:r>
            <a:r>
              <a:rPr lang="en-GB" b="0" dirty="0"/>
              <a:t> option simultaneously creates a new branch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3461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26E111-3A38-4682-AA2D-C40DB3D733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Git - releases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AF341-BFB7-4EAB-997D-DD586BF166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When there is a release approaching, a </a:t>
            </a:r>
            <a:r>
              <a:rPr lang="en-GB" dirty="0">
                <a:solidFill>
                  <a:srgbClr val="00B0F0"/>
                </a:solidFill>
              </a:rPr>
              <a:t>release candidate branch</a:t>
            </a:r>
            <a:r>
              <a:rPr lang="en-GB" dirty="0"/>
              <a:t> can be made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On this new branch, further testing can take place, and more candidates can be made on this branch to amend any issues</a:t>
            </a:r>
          </a:p>
          <a:p>
            <a:endParaRPr lang="en-GB" dirty="0"/>
          </a:p>
          <a:p>
            <a:r>
              <a:rPr lang="en-GB" dirty="0"/>
              <a:t>Once testing has passed and the release has been signed off, the release candidate branch can be </a:t>
            </a:r>
            <a:r>
              <a:rPr lang="en-GB" dirty="0">
                <a:solidFill>
                  <a:srgbClr val="00B0F0"/>
                </a:solidFill>
              </a:rPr>
              <a:t>merged into master </a:t>
            </a:r>
            <a:r>
              <a:rPr lang="en-GB" dirty="0"/>
              <a:t>for the release to be deployed to a production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Once merged into the master branch, the code can be </a:t>
            </a:r>
            <a:r>
              <a:rPr lang="en-GB" b="0" dirty="0">
                <a:solidFill>
                  <a:srgbClr val="00B0F0"/>
                </a:solidFill>
              </a:rPr>
              <a:t>tagged</a:t>
            </a:r>
            <a:r>
              <a:rPr lang="en-GB" b="0" dirty="0"/>
              <a:t> or </a:t>
            </a:r>
            <a:r>
              <a:rPr lang="en-GB" b="0" dirty="0">
                <a:solidFill>
                  <a:srgbClr val="00B0F0"/>
                </a:solidFill>
              </a:rPr>
              <a:t>marked</a:t>
            </a:r>
            <a:r>
              <a:rPr lang="en-GB" b="0" dirty="0"/>
              <a:t> as a release</a:t>
            </a:r>
          </a:p>
          <a:p>
            <a:endParaRPr lang="en-GB" dirty="0"/>
          </a:p>
          <a:p>
            <a:r>
              <a:rPr lang="en-GB" dirty="0"/>
              <a:t>Changes must also be merged back into the develop branch, so that any changes that were made to the release candidate will also be included in future releases</a:t>
            </a:r>
          </a:p>
          <a:p>
            <a:br>
              <a:rPr lang="en-GB" dirty="0"/>
            </a:br>
            <a:br>
              <a:rPr lang="en-GB" dirty="0"/>
            </a:b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0426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_Presentation_PRINT ONLY" id="{FB65EF01-D18B-4668-B8D4-5C71BBA3F273}" vid="{9D81573D-9AB7-4AC5-8BF5-669EA4C5DF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35D64A788D744DB6C4ADCAFA940C70" ma:contentTypeVersion="10" ma:contentTypeDescription="Create a new document." ma:contentTypeScope="" ma:versionID="a392b4d136c10fb96b8fc6aa954bea7c">
  <xsd:schema xmlns:xsd="http://www.w3.org/2001/XMLSchema" xmlns:xs="http://www.w3.org/2001/XMLSchema" xmlns:p="http://schemas.microsoft.com/office/2006/metadata/properties" xmlns:ns2="98eee747-5ee9-49d8-9334-ec1f681e6339" xmlns:ns3="b974c0a8-d08a-4a88-8a05-a806b45621bd" targetNamespace="http://schemas.microsoft.com/office/2006/metadata/properties" ma:root="true" ma:fieldsID="4c600b80e087710abb85a064613a8105" ns2:_="" ns3:_="">
    <xsd:import namespace="98eee747-5ee9-49d8-9334-ec1f681e6339"/>
    <xsd:import namespace="b974c0a8-d08a-4a88-8a05-a806b45621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eee747-5ee9-49d8-9334-ec1f681e63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74c0a8-d08a-4a88-8a05-a806b45621b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1D6BC6-CAF7-42B1-BBCF-2A111A25DF1C}"/>
</file>

<file path=customXml/itemProps2.xml><?xml version="1.0" encoding="utf-8"?>
<ds:datastoreItem xmlns:ds="http://schemas.openxmlformats.org/officeDocument/2006/customXml" ds:itemID="{E4426C61-B453-46F2-B796-352C7DB7F66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589DF22-1CAD-432B-B793-B74AEC0238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3538</TotalTime>
  <Words>1554</Words>
  <Application>Microsoft Office PowerPoint</Application>
  <PresentationFormat>Widescreen</PresentationFormat>
  <Paragraphs>186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Krana Fat B</vt:lpstr>
      <vt:lpstr>Montserrat</vt:lpstr>
      <vt:lpstr>Office Theme</vt:lpstr>
      <vt:lpstr>Git Advanced</vt:lpstr>
      <vt:lpstr>Continuous Integration Module 3 contents</vt:lpstr>
      <vt:lpstr>Branching and Merging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Task: Git branching</vt:lpstr>
      <vt:lpstr>Merge Conflicts</vt:lpstr>
      <vt:lpstr>PowerPoint Presentation</vt:lpstr>
      <vt:lpstr>PowerPoint Presentation</vt:lpstr>
      <vt:lpstr>PowerPoint Presentation</vt:lpstr>
      <vt:lpstr>Task: Merging and conflicts</vt:lpstr>
      <vt:lpstr>Reverting, rebasing and reviewing</vt:lpstr>
      <vt:lpstr>PowerPoint Presentation</vt:lpstr>
      <vt:lpstr>Task: Reverting in Git</vt:lpstr>
      <vt:lpstr>PowerPoint Presentation</vt:lpstr>
      <vt:lpstr>PowerPoint Presentation</vt:lpstr>
      <vt:lpstr>PowerPoint Presentation</vt:lpstr>
      <vt:lpstr>Thank you for listening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Sansom, Mary</dc:creator>
  <cp:keywords/>
  <dc:description/>
  <cp:lastModifiedBy>Edward Reynolds</cp:lastModifiedBy>
  <cp:revision>163</cp:revision>
  <cp:lastPrinted>2019-07-03T09:46:41Z</cp:lastPrinted>
  <dcterms:created xsi:type="dcterms:W3CDTF">2019-07-01T11:38:58Z</dcterms:created>
  <dcterms:modified xsi:type="dcterms:W3CDTF">2022-03-17T22:55:05Z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0x0101007535D64A788D744DB6C4ADCAFA940C70</vt:lpwstr>
  </property>
</Properties>
</file>